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89" d="100"/>
          <a:sy n="89" d="100"/>
        </p:scale>
        <p:origin x="120" y="1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C"/>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EC"/>
          </a:p>
        </p:txBody>
      </p:sp>
      <p:sp>
        <p:nvSpPr>
          <p:cNvPr id="4" name="Marcador de fecha 3"/>
          <p:cNvSpPr>
            <a:spLocks noGrp="1"/>
          </p:cNvSpPr>
          <p:nvPr>
            <p:ph type="dt" sz="half" idx="10"/>
          </p:nvPr>
        </p:nvSpPr>
        <p:spPr/>
        <p:txBody>
          <a:bodyPr/>
          <a:lstStyle/>
          <a:p>
            <a:fld id="{C02421F5-0BC5-4885-B751-0A6D5D1453DB}" type="datetimeFigureOut">
              <a:rPr lang="es-EC" smtClean="0"/>
              <a:t>17/04/2019</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E62B3AE8-AB4D-492F-A8E8-6F4C13508E48}" type="slidenum">
              <a:rPr lang="es-EC" smtClean="0"/>
              <a:t>‹Nº›</a:t>
            </a:fld>
            <a:endParaRPr lang="es-EC"/>
          </a:p>
        </p:txBody>
      </p:sp>
    </p:spTree>
    <p:extLst>
      <p:ext uri="{BB962C8B-B14F-4D97-AF65-F5344CB8AC3E}">
        <p14:creationId xmlns:p14="http://schemas.microsoft.com/office/powerpoint/2010/main" val="7728287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C02421F5-0BC5-4885-B751-0A6D5D1453DB}" type="datetimeFigureOut">
              <a:rPr lang="es-EC" smtClean="0"/>
              <a:t>17/04/2019</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E62B3AE8-AB4D-492F-A8E8-6F4C13508E48}" type="slidenum">
              <a:rPr lang="es-EC" smtClean="0"/>
              <a:t>‹Nº›</a:t>
            </a:fld>
            <a:endParaRPr lang="es-EC"/>
          </a:p>
        </p:txBody>
      </p:sp>
    </p:spTree>
    <p:extLst>
      <p:ext uri="{BB962C8B-B14F-4D97-AF65-F5344CB8AC3E}">
        <p14:creationId xmlns:p14="http://schemas.microsoft.com/office/powerpoint/2010/main" val="11761455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C02421F5-0BC5-4885-B751-0A6D5D1453DB}" type="datetimeFigureOut">
              <a:rPr lang="es-EC" smtClean="0"/>
              <a:t>17/04/2019</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E62B3AE8-AB4D-492F-A8E8-6F4C13508E48}" type="slidenum">
              <a:rPr lang="es-EC" smtClean="0"/>
              <a:t>‹Nº›</a:t>
            </a:fld>
            <a:endParaRPr lang="es-EC"/>
          </a:p>
        </p:txBody>
      </p:sp>
    </p:spTree>
    <p:extLst>
      <p:ext uri="{BB962C8B-B14F-4D97-AF65-F5344CB8AC3E}">
        <p14:creationId xmlns:p14="http://schemas.microsoft.com/office/powerpoint/2010/main" val="3906957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C02421F5-0BC5-4885-B751-0A6D5D1453DB}" type="datetimeFigureOut">
              <a:rPr lang="es-EC" smtClean="0"/>
              <a:t>17/04/2019</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E62B3AE8-AB4D-492F-A8E8-6F4C13508E48}" type="slidenum">
              <a:rPr lang="es-EC" smtClean="0"/>
              <a:t>‹Nº›</a:t>
            </a:fld>
            <a:endParaRPr lang="es-EC"/>
          </a:p>
        </p:txBody>
      </p:sp>
    </p:spTree>
    <p:extLst>
      <p:ext uri="{BB962C8B-B14F-4D97-AF65-F5344CB8AC3E}">
        <p14:creationId xmlns:p14="http://schemas.microsoft.com/office/powerpoint/2010/main" val="3580997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C02421F5-0BC5-4885-B751-0A6D5D1453DB}" type="datetimeFigureOut">
              <a:rPr lang="es-EC" smtClean="0"/>
              <a:t>17/04/2019</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E62B3AE8-AB4D-492F-A8E8-6F4C13508E48}" type="slidenum">
              <a:rPr lang="es-EC" smtClean="0"/>
              <a:t>‹Nº›</a:t>
            </a:fld>
            <a:endParaRPr lang="es-EC"/>
          </a:p>
        </p:txBody>
      </p:sp>
    </p:spTree>
    <p:extLst>
      <p:ext uri="{BB962C8B-B14F-4D97-AF65-F5344CB8AC3E}">
        <p14:creationId xmlns:p14="http://schemas.microsoft.com/office/powerpoint/2010/main" val="300600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fecha 4"/>
          <p:cNvSpPr>
            <a:spLocks noGrp="1"/>
          </p:cNvSpPr>
          <p:nvPr>
            <p:ph type="dt" sz="half" idx="10"/>
          </p:nvPr>
        </p:nvSpPr>
        <p:spPr/>
        <p:txBody>
          <a:bodyPr/>
          <a:lstStyle/>
          <a:p>
            <a:fld id="{C02421F5-0BC5-4885-B751-0A6D5D1453DB}" type="datetimeFigureOut">
              <a:rPr lang="es-EC" smtClean="0"/>
              <a:t>17/04/2019</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E62B3AE8-AB4D-492F-A8E8-6F4C13508E48}" type="slidenum">
              <a:rPr lang="es-EC" smtClean="0"/>
              <a:t>‹Nº›</a:t>
            </a:fld>
            <a:endParaRPr lang="es-EC"/>
          </a:p>
        </p:txBody>
      </p:sp>
    </p:spTree>
    <p:extLst>
      <p:ext uri="{BB962C8B-B14F-4D97-AF65-F5344CB8AC3E}">
        <p14:creationId xmlns:p14="http://schemas.microsoft.com/office/powerpoint/2010/main" val="2546825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Marcador de fecha 6"/>
          <p:cNvSpPr>
            <a:spLocks noGrp="1"/>
          </p:cNvSpPr>
          <p:nvPr>
            <p:ph type="dt" sz="half" idx="10"/>
          </p:nvPr>
        </p:nvSpPr>
        <p:spPr/>
        <p:txBody>
          <a:bodyPr/>
          <a:lstStyle/>
          <a:p>
            <a:fld id="{C02421F5-0BC5-4885-B751-0A6D5D1453DB}" type="datetimeFigureOut">
              <a:rPr lang="es-EC" smtClean="0"/>
              <a:t>17/04/2019</a:t>
            </a:fld>
            <a:endParaRPr lang="es-EC"/>
          </a:p>
        </p:txBody>
      </p:sp>
      <p:sp>
        <p:nvSpPr>
          <p:cNvPr id="8" name="Marcador de pie de página 7"/>
          <p:cNvSpPr>
            <a:spLocks noGrp="1"/>
          </p:cNvSpPr>
          <p:nvPr>
            <p:ph type="ftr" sz="quarter" idx="11"/>
          </p:nvPr>
        </p:nvSpPr>
        <p:spPr/>
        <p:txBody>
          <a:bodyPr/>
          <a:lstStyle/>
          <a:p>
            <a:endParaRPr lang="es-EC"/>
          </a:p>
        </p:txBody>
      </p:sp>
      <p:sp>
        <p:nvSpPr>
          <p:cNvPr id="9" name="Marcador de número de diapositiva 8"/>
          <p:cNvSpPr>
            <a:spLocks noGrp="1"/>
          </p:cNvSpPr>
          <p:nvPr>
            <p:ph type="sldNum" sz="quarter" idx="12"/>
          </p:nvPr>
        </p:nvSpPr>
        <p:spPr/>
        <p:txBody>
          <a:bodyPr/>
          <a:lstStyle/>
          <a:p>
            <a:fld id="{E62B3AE8-AB4D-492F-A8E8-6F4C13508E48}" type="slidenum">
              <a:rPr lang="es-EC" smtClean="0"/>
              <a:t>‹Nº›</a:t>
            </a:fld>
            <a:endParaRPr lang="es-EC"/>
          </a:p>
        </p:txBody>
      </p:sp>
    </p:spTree>
    <p:extLst>
      <p:ext uri="{BB962C8B-B14F-4D97-AF65-F5344CB8AC3E}">
        <p14:creationId xmlns:p14="http://schemas.microsoft.com/office/powerpoint/2010/main" val="3219541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fecha 2"/>
          <p:cNvSpPr>
            <a:spLocks noGrp="1"/>
          </p:cNvSpPr>
          <p:nvPr>
            <p:ph type="dt" sz="half" idx="10"/>
          </p:nvPr>
        </p:nvSpPr>
        <p:spPr/>
        <p:txBody>
          <a:bodyPr/>
          <a:lstStyle/>
          <a:p>
            <a:fld id="{C02421F5-0BC5-4885-B751-0A6D5D1453DB}" type="datetimeFigureOut">
              <a:rPr lang="es-EC" smtClean="0"/>
              <a:t>17/04/2019</a:t>
            </a:fld>
            <a:endParaRPr lang="es-EC"/>
          </a:p>
        </p:txBody>
      </p:sp>
      <p:sp>
        <p:nvSpPr>
          <p:cNvPr id="4" name="Marcador de pie de página 3"/>
          <p:cNvSpPr>
            <a:spLocks noGrp="1"/>
          </p:cNvSpPr>
          <p:nvPr>
            <p:ph type="ftr" sz="quarter" idx="11"/>
          </p:nvPr>
        </p:nvSpPr>
        <p:spPr/>
        <p:txBody>
          <a:bodyPr/>
          <a:lstStyle/>
          <a:p>
            <a:endParaRPr lang="es-EC"/>
          </a:p>
        </p:txBody>
      </p:sp>
      <p:sp>
        <p:nvSpPr>
          <p:cNvPr id="5" name="Marcador de número de diapositiva 4"/>
          <p:cNvSpPr>
            <a:spLocks noGrp="1"/>
          </p:cNvSpPr>
          <p:nvPr>
            <p:ph type="sldNum" sz="quarter" idx="12"/>
          </p:nvPr>
        </p:nvSpPr>
        <p:spPr/>
        <p:txBody>
          <a:bodyPr/>
          <a:lstStyle/>
          <a:p>
            <a:fld id="{E62B3AE8-AB4D-492F-A8E8-6F4C13508E48}" type="slidenum">
              <a:rPr lang="es-EC" smtClean="0"/>
              <a:t>‹Nº›</a:t>
            </a:fld>
            <a:endParaRPr lang="es-EC"/>
          </a:p>
        </p:txBody>
      </p:sp>
    </p:spTree>
    <p:extLst>
      <p:ext uri="{BB962C8B-B14F-4D97-AF65-F5344CB8AC3E}">
        <p14:creationId xmlns:p14="http://schemas.microsoft.com/office/powerpoint/2010/main" val="16449389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C02421F5-0BC5-4885-B751-0A6D5D1453DB}" type="datetimeFigureOut">
              <a:rPr lang="es-EC" smtClean="0"/>
              <a:t>17/04/2019</a:t>
            </a:fld>
            <a:endParaRPr lang="es-EC"/>
          </a:p>
        </p:txBody>
      </p:sp>
      <p:sp>
        <p:nvSpPr>
          <p:cNvPr id="3" name="Marcador de pie de página 2"/>
          <p:cNvSpPr>
            <a:spLocks noGrp="1"/>
          </p:cNvSpPr>
          <p:nvPr>
            <p:ph type="ftr" sz="quarter" idx="11"/>
          </p:nvPr>
        </p:nvSpPr>
        <p:spPr/>
        <p:txBody>
          <a:bodyPr/>
          <a:lstStyle/>
          <a:p>
            <a:endParaRPr lang="es-EC"/>
          </a:p>
        </p:txBody>
      </p:sp>
      <p:sp>
        <p:nvSpPr>
          <p:cNvPr id="4" name="Marcador de número de diapositiva 3"/>
          <p:cNvSpPr>
            <a:spLocks noGrp="1"/>
          </p:cNvSpPr>
          <p:nvPr>
            <p:ph type="sldNum" sz="quarter" idx="12"/>
          </p:nvPr>
        </p:nvSpPr>
        <p:spPr/>
        <p:txBody>
          <a:bodyPr/>
          <a:lstStyle/>
          <a:p>
            <a:fld id="{E62B3AE8-AB4D-492F-A8E8-6F4C13508E48}" type="slidenum">
              <a:rPr lang="es-EC" smtClean="0"/>
              <a:t>‹Nº›</a:t>
            </a:fld>
            <a:endParaRPr lang="es-EC"/>
          </a:p>
        </p:txBody>
      </p:sp>
    </p:spTree>
    <p:extLst>
      <p:ext uri="{BB962C8B-B14F-4D97-AF65-F5344CB8AC3E}">
        <p14:creationId xmlns:p14="http://schemas.microsoft.com/office/powerpoint/2010/main" val="2797227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C"/>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C02421F5-0BC5-4885-B751-0A6D5D1453DB}" type="datetimeFigureOut">
              <a:rPr lang="es-EC" smtClean="0"/>
              <a:t>17/04/2019</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E62B3AE8-AB4D-492F-A8E8-6F4C13508E48}" type="slidenum">
              <a:rPr lang="es-EC" smtClean="0"/>
              <a:t>‹Nº›</a:t>
            </a:fld>
            <a:endParaRPr lang="es-EC"/>
          </a:p>
        </p:txBody>
      </p:sp>
    </p:spTree>
    <p:extLst>
      <p:ext uri="{BB962C8B-B14F-4D97-AF65-F5344CB8AC3E}">
        <p14:creationId xmlns:p14="http://schemas.microsoft.com/office/powerpoint/2010/main" val="2794194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C"/>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C02421F5-0BC5-4885-B751-0A6D5D1453DB}" type="datetimeFigureOut">
              <a:rPr lang="es-EC" smtClean="0"/>
              <a:t>17/04/2019</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E62B3AE8-AB4D-492F-A8E8-6F4C13508E48}" type="slidenum">
              <a:rPr lang="es-EC" smtClean="0"/>
              <a:t>‹Nº›</a:t>
            </a:fld>
            <a:endParaRPr lang="es-EC"/>
          </a:p>
        </p:txBody>
      </p:sp>
    </p:spTree>
    <p:extLst>
      <p:ext uri="{BB962C8B-B14F-4D97-AF65-F5344CB8AC3E}">
        <p14:creationId xmlns:p14="http://schemas.microsoft.com/office/powerpoint/2010/main" val="2233895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2421F5-0BC5-4885-B751-0A6D5D1453DB}" type="datetimeFigureOut">
              <a:rPr lang="es-EC" smtClean="0"/>
              <a:t>17/04/2019</a:t>
            </a:fld>
            <a:endParaRPr lang="es-EC"/>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2B3AE8-AB4D-492F-A8E8-6F4C13508E48}" type="slidenum">
              <a:rPr lang="es-EC" smtClean="0"/>
              <a:t>‹Nº›</a:t>
            </a:fld>
            <a:endParaRPr lang="es-EC"/>
          </a:p>
        </p:txBody>
      </p:sp>
    </p:spTree>
    <p:extLst>
      <p:ext uri="{BB962C8B-B14F-4D97-AF65-F5344CB8AC3E}">
        <p14:creationId xmlns:p14="http://schemas.microsoft.com/office/powerpoint/2010/main" val="27998828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0"/>
            <a:ext cx="12192000" cy="68580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5" name="CuadroTexto 4"/>
          <p:cNvSpPr txBox="1"/>
          <p:nvPr/>
        </p:nvSpPr>
        <p:spPr>
          <a:xfrm>
            <a:off x="2302136" y="451822"/>
            <a:ext cx="7315200" cy="1200329"/>
          </a:xfrm>
          <a:prstGeom prst="rect">
            <a:avLst/>
          </a:prstGeom>
          <a:noFill/>
        </p:spPr>
        <p:txBody>
          <a:bodyPr wrap="square" rtlCol="0">
            <a:spAutoFit/>
          </a:bodyPr>
          <a:lstStyle/>
          <a:p>
            <a:pPr algn="ctr"/>
            <a:r>
              <a:rPr lang="es-ES_tradnl" sz="36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CASO DE ANALISIS DE ACTIVIDADES QUE NO AGRAGAN VALOR</a:t>
            </a:r>
            <a:endParaRPr lang="es-EC" sz="36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6" name="CuadroTexto 5"/>
          <p:cNvSpPr txBox="1"/>
          <p:nvPr/>
        </p:nvSpPr>
        <p:spPr>
          <a:xfrm>
            <a:off x="1636955" y="1807285"/>
            <a:ext cx="8918090" cy="1754326"/>
          </a:xfrm>
          <a:prstGeom prst="rect">
            <a:avLst/>
          </a:prstGeom>
          <a:noFill/>
        </p:spPr>
        <p:txBody>
          <a:bodyPr wrap="square" rtlCol="0">
            <a:spAutoFit/>
          </a:bodyPr>
          <a:lstStyle/>
          <a:p>
            <a:pPr algn="just"/>
            <a:r>
              <a:rPr lang="es-EC" dirty="0" smtClean="0">
                <a:solidFill>
                  <a:schemeClr val="bg1"/>
                </a:solidFill>
                <a:effectLst>
                  <a:outerShdw blurRad="38100" dist="38100" dir="2700000" algn="tl">
                    <a:srgbClr val="000000">
                      <a:alpha val="43137"/>
                    </a:srgbClr>
                  </a:outerShdw>
                </a:effectLst>
              </a:rPr>
              <a:t>Calzado Marcia – </a:t>
            </a:r>
            <a:r>
              <a:rPr lang="es-EC" dirty="0" err="1" smtClean="0">
                <a:solidFill>
                  <a:schemeClr val="bg1"/>
                </a:solidFill>
                <a:effectLst>
                  <a:outerShdw blurRad="38100" dist="38100" dir="2700000" algn="tl">
                    <a:srgbClr val="000000">
                      <a:alpha val="43137"/>
                    </a:srgbClr>
                  </a:outerShdw>
                </a:effectLst>
              </a:rPr>
              <a:t>Buffalo</a:t>
            </a:r>
            <a:r>
              <a:rPr lang="es-EC" dirty="0" smtClean="0">
                <a:solidFill>
                  <a:schemeClr val="bg1"/>
                </a:solidFill>
                <a:effectLst>
                  <a:outerShdw blurRad="38100" dist="38100" dir="2700000" algn="tl">
                    <a:srgbClr val="000000">
                      <a:alpha val="43137"/>
                    </a:srgbClr>
                  </a:outerShdw>
                </a:effectLst>
              </a:rPr>
              <a:t> Industrial es una empresa ecuatoriana, especializada en la fabricación de calzado de seguridad industrial, cumpliendo normas y especificaciones internacionales. Calzado Marcia </a:t>
            </a:r>
            <a:r>
              <a:rPr lang="es-EC" dirty="0" err="1" smtClean="0">
                <a:solidFill>
                  <a:schemeClr val="bg1"/>
                </a:solidFill>
                <a:effectLst>
                  <a:outerShdw blurRad="38100" dist="38100" dir="2700000" algn="tl">
                    <a:srgbClr val="000000">
                      <a:alpha val="43137"/>
                    </a:srgbClr>
                  </a:outerShdw>
                </a:effectLst>
              </a:rPr>
              <a:t>Buffalo</a:t>
            </a:r>
            <a:r>
              <a:rPr lang="es-EC" dirty="0" smtClean="0">
                <a:solidFill>
                  <a:schemeClr val="bg1"/>
                </a:solidFill>
                <a:effectLst>
                  <a:outerShdw blurRad="38100" dist="38100" dir="2700000" algn="tl">
                    <a:srgbClr val="000000">
                      <a:alpha val="43137"/>
                    </a:srgbClr>
                  </a:outerShdw>
                </a:effectLst>
              </a:rPr>
              <a:t>-Industrial, elabora 39 modelos de zapatos. La jornada laboral que cumplen los trabajadores es de 8 de la mañana a 5 de la tarde, con una hora para el almuerzo al medio día. La producción promedio es de 600 pares de calzado diarios en el modelo más sencillo, el proceso que utiliza es en serie y solo trabaja bajo pedido</a:t>
            </a:r>
            <a:endParaRPr lang="es-EC" dirty="0">
              <a:solidFill>
                <a:schemeClr val="bg1"/>
              </a:solidFill>
              <a:effectLst>
                <a:outerShdw blurRad="38100" dist="38100" dir="2700000" algn="tl">
                  <a:srgbClr val="000000">
                    <a:alpha val="43137"/>
                  </a:srgbClr>
                </a:outerShdw>
              </a:effectLst>
            </a:endParaRPr>
          </a:p>
        </p:txBody>
      </p:sp>
      <p:pic>
        <p:nvPicPr>
          <p:cNvPr id="7" name="Imagen 6"/>
          <p:cNvPicPr>
            <a:picLocks noChangeAspect="1"/>
          </p:cNvPicPr>
          <p:nvPr/>
        </p:nvPicPr>
        <p:blipFill rotWithShape="1">
          <a:blip r:embed="rId2"/>
          <a:srcRect l="32458" t="44612" r="31542" b="30854"/>
          <a:stretch/>
        </p:blipFill>
        <p:spPr>
          <a:xfrm>
            <a:off x="2302136" y="3716745"/>
            <a:ext cx="6907940" cy="2942239"/>
          </a:xfrm>
          <a:prstGeom prst="rect">
            <a:avLst/>
          </a:prstGeom>
        </p:spPr>
      </p:pic>
    </p:spTree>
    <p:extLst>
      <p:ext uri="{BB962C8B-B14F-4D97-AF65-F5344CB8AC3E}">
        <p14:creationId xmlns:p14="http://schemas.microsoft.com/office/powerpoint/2010/main" val="11686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a:p>
        </p:txBody>
      </p:sp>
      <p:sp>
        <p:nvSpPr>
          <p:cNvPr id="3" name="Marcador de contenido 2"/>
          <p:cNvSpPr>
            <a:spLocks noGrp="1"/>
          </p:cNvSpPr>
          <p:nvPr>
            <p:ph idx="1"/>
          </p:nvPr>
        </p:nvSpPr>
        <p:spPr/>
        <p:txBody>
          <a:bodyPr/>
          <a:lstStyle/>
          <a:p>
            <a:endParaRPr lang="es-EC"/>
          </a:p>
        </p:txBody>
      </p:sp>
      <p:sp>
        <p:nvSpPr>
          <p:cNvPr id="4" name="Rectángulo 3"/>
          <p:cNvSpPr/>
          <p:nvPr/>
        </p:nvSpPr>
        <p:spPr>
          <a:xfrm>
            <a:off x="0" y="0"/>
            <a:ext cx="12192000" cy="68580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5" name="Imagen 4"/>
          <p:cNvPicPr>
            <a:picLocks noChangeAspect="1"/>
          </p:cNvPicPr>
          <p:nvPr/>
        </p:nvPicPr>
        <p:blipFill rotWithShape="1">
          <a:blip r:embed="rId2"/>
          <a:srcRect l="30948" t="35396" r="31092" b="37247"/>
          <a:stretch/>
        </p:blipFill>
        <p:spPr>
          <a:xfrm>
            <a:off x="2323650" y="301682"/>
            <a:ext cx="6949441" cy="3130121"/>
          </a:xfrm>
          <a:prstGeom prst="rect">
            <a:avLst/>
          </a:prstGeom>
        </p:spPr>
      </p:pic>
      <p:sp>
        <p:nvSpPr>
          <p:cNvPr id="6" name="CuadroTexto 5"/>
          <p:cNvSpPr txBox="1"/>
          <p:nvPr/>
        </p:nvSpPr>
        <p:spPr>
          <a:xfrm>
            <a:off x="322729" y="3796928"/>
            <a:ext cx="11031071" cy="1323439"/>
          </a:xfrm>
          <a:prstGeom prst="rect">
            <a:avLst/>
          </a:prstGeom>
          <a:noFill/>
        </p:spPr>
        <p:txBody>
          <a:bodyPr wrap="square" rtlCol="0">
            <a:spAutoFit/>
          </a:bodyPr>
          <a:lstStyle/>
          <a:p>
            <a:r>
              <a:rPr lang="es-EC" sz="2000" dirty="0" smtClean="0">
                <a:solidFill>
                  <a:schemeClr val="bg1"/>
                </a:solidFill>
              </a:rPr>
              <a:t>. Se sabe que la mejor tasa de producción en función de la Ley de Little es TH = Rb, lo que implica que la misma producción de 238 pares se las debe realizar en un tiempo de 450,3 min, encontrándose un desperdicio de tiempo global para cumplir la meta de 28,53 min en una jornada, la tasa de producción en el mejor caso posible debe ser 0,53 pares/ </a:t>
            </a:r>
            <a:endParaRPr lang="es-EC" sz="2000" dirty="0">
              <a:solidFill>
                <a:schemeClr val="bg1"/>
              </a:solidFill>
            </a:endParaRPr>
          </a:p>
        </p:txBody>
      </p:sp>
    </p:spTree>
    <p:extLst>
      <p:ext uri="{BB962C8B-B14F-4D97-AF65-F5344CB8AC3E}">
        <p14:creationId xmlns:p14="http://schemas.microsoft.com/office/powerpoint/2010/main" val="25917414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a:p>
        </p:txBody>
      </p:sp>
      <p:sp>
        <p:nvSpPr>
          <p:cNvPr id="3" name="Marcador de contenido 2"/>
          <p:cNvSpPr>
            <a:spLocks noGrp="1"/>
          </p:cNvSpPr>
          <p:nvPr>
            <p:ph idx="1"/>
          </p:nvPr>
        </p:nvSpPr>
        <p:spPr/>
        <p:txBody>
          <a:bodyPr/>
          <a:lstStyle/>
          <a:p>
            <a:endParaRPr lang="es-EC"/>
          </a:p>
        </p:txBody>
      </p:sp>
      <p:sp>
        <p:nvSpPr>
          <p:cNvPr id="4" name="Rectángulo 3"/>
          <p:cNvSpPr/>
          <p:nvPr/>
        </p:nvSpPr>
        <p:spPr>
          <a:xfrm>
            <a:off x="0" y="0"/>
            <a:ext cx="12192000" cy="68580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2000" dirty="0" smtClean="0">
                <a:solidFill>
                  <a:srgbClr val="FFFF00"/>
                </a:solidFill>
              </a:rPr>
              <a:t>De la observación realizada en la planta de producción, se han evidenciado los siguientes desperdicios de tiempo debido a estos factores: </a:t>
            </a:r>
          </a:p>
          <a:p>
            <a:endParaRPr lang="es-EC" sz="2000" dirty="0" smtClean="0">
              <a:solidFill>
                <a:srgbClr val="FFFF00"/>
              </a:solidFill>
            </a:endParaRPr>
          </a:p>
          <a:p>
            <a:r>
              <a:rPr lang="es-EC" sz="2000" dirty="0" smtClean="0">
                <a:solidFill>
                  <a:srgbClr val="FFFF00"/>
                </a:solidFill>
              </a:rPr>
              <a:t> Transportes innecesarios</a:t>
            </a:r>
          </a:p>
          <a:p>
            <a:r>
              <a:rPr lang="es-EC" sz="2000" dirty="0" smtClean="0">
                <a:solidFill>
                  <a:srgbClr val="FFFF00"/>
                </a:solidFill>
              </a:rPr>
              <a:t>  Operarios con altos porcentajes de improductividad o inutilizados</a:t>
            </a:r>
          </a:p>
          <a:p>
            <a:r>
              <a:rPr lang="es-EC" sz="2000" dirty="0" smtClean="0">
                <a:solidFill>
                  <a:srgbClr val="FFFF00"/>
                </a:solidFill>
              </a:rPr>
              <a:t>  Maquinas o puestos de trabajo subutilizados </a:t>
            </a:r>
          </a:p>
          <a:p>
            <a:r>
              <a:rPr lang="es-EC" sz="2000" dirty="0" smtClean="0">
                <a:solidFill>
                  <a:srgbClr val="FFFF00"/>
                </a:solidFill>
              </a:rPr>
              <a:t> Acumulación de inventarios en proceso</a:t>
            </a:r>
            <a:endParaRPr lang="es-EC" sz="2000" dirty="0">
              <a:solidFill>
                <a:srgbClr val="FFFF00"/>
              </a:solidFill>
            </a:endParaRPr>
          </a:p>
        </p:txBody>
      </p:sp>
      <p:sp>
        <p:nvSpPr>
          <p:cNvPr id="5" name="Rectángulo 4"/>
          <p:cNvSpPr/>
          <p:nvPr/>
        </p:nvSpPr>
        <p:spPr>
          <a:xfrm>
            <a:off x="107577" y="830877"/>
            <a:ext cx="9972339" cy="1323439"/>
          </a:xfrm>
          <a:prstGeom prst="rect">
            <a:avLst/>
          </a:prstGeom>
        </p:spPr>
        <p:txBody>
          <a:bodyPr wrap="square">
            <a:spAutoFit/>
          </a:bodyPr>
          <a:lstStyle/>
          <a:p>
            <a:r>
              <a:rPr lang="es-EC" sz="2000" b="1" dirty="0" smtClean="0">
                <a:solidFill>
                  <a:schemeClr val="bg1"/>
                </a:solidFill>
              </a:rPr>
              <a:t>Luego de realizar una observación dentro de la planta en el proceso de producción se determinaron las causas que generan los desperdicios de tiempo antes mencionados y a continuación se los estudia para cada factor. No se analiza para transportes innecesarios, ya que este estudio no estipula una redistribución de puestos de trabajo.</a:t>
            </a:r>
            <a:endParaRPr lang="es-EC" sz="2000" b="1" dirty="0">
              <a:solidFill>
                <a:schemeClr val="bg1"/>
              </a:solidFill>
            </a:endParaRPr>
          </a:p>
        </p:txBody>
      </p:sp>
    </p:spTree>
    <p:extLst>
      <p:ext uri="{BB962C8B-B14F-4D97-AF65-F5344CB8AC3E}">
        <p14:creationId xmlns:p14="http://schemas.microsoft.com/office/powerpoint/2010/main" val="32401365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a:p>
        </p:txBody>
      </p:sp>
      <p:sp>
        <p:nvSpPr>
          <p:cNvPr id="3" name="Marcador de contenido 2"/>
          <p:cNvSpPr>
            <a:spLocks noGrp="1"/>
          </p:cNvSpPr>
          <p:nvPr>
            <p:ph idx="1"/>
          </p:nvPr>
        </p:nvSpPr>
        <p:spPr/>
        <p:txBody>
          <a:bodyPr/>
          <a:lstStyle/>
          <a:p>
            <a:endParaRPr lang="es-EC"/>
          </a:p>
        </p:txBody>
      </p:sp>
      <p:sp>
        <p:nvSpPr>
          <p:cNvPr id="4" name="Rectángulo 3"/>
          <p:cNvSpPr/>
          <p:nvPr/>
        </p:nvSpPr>
        <p:spPr>
          <a:xfrm>
            <a:off x="0" y="0"/>
            <a:ext cx="12192000" cy="68580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5" name="Imagen 4"/>
          <p:cNvPicPr>
            <a:picLocks noChangeAspect="1"/>
          </p:cNvPicPr>
          <p:nvPr/>
        </p:nvPicPr>
        <p:blipFill rotWithShape="1">
          <a:blip r:embed="rId2"/>
          <a:srcRect l="27438" t="17945" r="26287" b="8180"/>
          <a:stretch/>
        </p:blipFill>
        <p:spPr>
          <a:xfrm>
            <a:off x="290456" y="259892"/>
            <a:ext cx="6347013" cy="6332835"/>
          </a:xfrm>
          <a:prstGeom prst="rect">
            <a:avLst/>
          </a:prstGeom>
        </p:spPr>
      </p:pic>
      <p:pic>
        <p:nvPicPr>
          <p:cNvPr id="7" name="Imagen 6"/>
          <p:cNvPicPr>
            <a:picLocks noChangeAspect="1"/>
          </p:cNvPicPr>
          <p:nvPr/>
        </p:nvPicPr>
        <p:blipFill rotWithShape="1">
          <a:blip r:embed="rId3"/>
          <a:srcRect l="30654" t="30831" r="30523" b="27491"/>
          <a:stretch/>
        </p:blipFill>
        <p:spPr>
          <a:xfrm>
            <a:off x="7039088" y="3368136"/>
            <a:ext cx="4693920" cy="3149346"/>
          </a:xfrm>
          <a:prstGeom prst="rect">
            <a:avLst/>
          </a:prstGeom>
        </p:spPr>
      </p:pic>
      <p:sp>
        <p:nvSpPr>
          <p:cNvPr id="8" name="CuadroTexto 7"/>
          <p:cNvSpPr txBox="1"/>
          <p:nvPr/>
        </p:nvSpPr>
        <p:spPr>
          <a:xfrm>
            <a:off x="7340302" y="804049"/>
            <a:ext cx="4561242" cy="954107"/>
          </a:xfrm>
          <a:prstGeom prst="rect">
            <a:avLst/>
          </a:prstGeom>
          <a:noFill/>
        </p:spPr>
        <p:txBody>
          <a:bodyPr wrap="square" rtlCol="0">
            <a:spAutoFit/>
          </a:bodyPr>
          <a:lstStyle/>
          <a:p>
            <a:pPr algn="ctr"/>
            <a:r>
              <a:rPr lang="es-ES_tradnl" sz="2800" dirty="0" smtClean="0">
                <a:solidFill>
                  <a:srgbClr val="FFC000"/>
                </a:solidFill>
              </a:rPr>
              <a:t>DESPERDICIO DE TIEMPO DE OPERARIOS</a:t>
            </a:r>
            <a:endParaRPr lang="es-EC" sz="2800" dirty="0">
              <a:solidFill>
                <a:srgbClr val="FFC000"/>
              </a:solidFill>
            </a:endParaRPr>
          </a:p>
        </p:txBody>
      </p:sp>
    </p:spTree>
    <p:extLst>
      <p:ext uri="{BB962C8B-B14F-4D97-AF65-F5344CB8AC3E}">
        <p14:creationId xmlns:p14="http://schemas.microsoft.com/office/powerpoint/2010/main" val="6659863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a:p>
        </p:txBody>
      </p:sp>
      <p:sp>
        <p:nvSpPr>
          <p:cNvPr id="3" name="Marcador de contenido 2"/>
          <p:cNvSpPr>
            <a:spLocks noGrp="1"/>
          </p:cNvSpPr>
          <p:nvPr>
            <p:ph idx="1"/>
          </p:nvPr>
        </p:nvSpPr>
        <p:spPr/>
        <p:txBody>
          <a:bodyPr/>
          <a:lstStyle/>
          <a:p>
            <a:endParaRPr lang="es-EC"/>
          </a:p>
        </p:txBody>
      </p:sp>
      <p:sp>
        <p:nvSpPr>
          <p:cNvPr id="4" name="Rectángulo 3"/>
          <p:cNvSpPr/>
          <p:nvPr/>
        </p:nvSpPr>
        <p:spPr>
          <a:xfrm>
            <a:off x="-73239" y="0"/>
            <a:ext cx="12192000" cy="68580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7" name="CuadroTexto 6"/>
          <p:cNvSpPr txBox="1"/>
          <p:nvPr/>
        </p:nvSpPr>
        <p:spPr>
          <a:xfrm>
            <a:off x="3579158" y="126203"/>
            <a:ext cx="4561242" cy="954107"/>
          </a:xfrm>
          <a:prstGeom prst="rect">
            <a:avLst/>
          </a:prstGeom>
          <a:noFill/>
        </p:spPr>
        <p:txBody>
          <a:bodyPr wrap="square" rtlCol="0">
            <a:spAutoFit/>
          </a:bodyPr>
          <a:lstStyle/>
          <a:p>
            <a:pPr algn="ctr"/>
            <a:r>
              <a:rPr lang="es-ES_tradnl" sz="2800" dirty="0" smtClean="0">
                <a:solidFill>
                  <a:srgbClr val="FFC000"/>
                </a:solidFill>
              </a:rPr>
              <a:t>DESPERDICIO DE AREAS SUB UTILIZADAS</a:t>
            </a:r>
            <a:endParaRPr lang="es-EC" sz="2800" dirty="0">
              <a:solidFill>
                <a:srgbClr val="FFC000"/>
              </a:solidFill>
            </a:endParaRPr>
          </a:p>
        </p:txBody>
      </p:sp>
      <p:pic>
        <p:nvPicPr>
          <p:cNvPr id="8" name="Imagen 7"/>
          <p:cNvPicPr>
            <a:picLocks noChangeAspect="1"/>
          </p:cNvPicPr>
          <p:nvPr/>
        </p:nvPicPr>
        <p:blipFill rotWithShape="1">
          <a:blip r:embed="rId2"/>
          <a:srcRect l="947" t="24918" r="33831" b="23078"/>
          <a:stretch/>
        </p:blipFill>
        <p:spPr>
          <a:xfrm>
            <a:off x="397585" y="1226640"/>
            <a:ext cx="4034566" cy="2639717"/>
          </a:xfrm>
          <a:prstGeom prst="rect">
            <a:avLst/>
          </a:prstGeom>
        </p:spPr>
      </p:pic>
      <p:pic>
        <p:nvPicPr>
          <p:cNvPr id="10" name="Imagen 9"/>
          <p:cNvPicPr>
            <a:picLocks noChangeAspect="1"/>
          </p:cNvPicPr>
          <p:nvPr/>
        </p:nvPicPr>
        <p:blipFill rotWithShape="1">
          <a:blip r:embed="rId3"/>
          <a:srcRect l="20457" t="38927" r="28242" b="16589"/>
          <a:stretch/>
        </p:blipFill>
        <p:spPr>
          <a:xfrm>
            <a:off x="397585" y="4182930"/>
            <a:ext cx="4034566" cy="2388248"/>
          </a:xfrm>
          <a:prstGeom prst="rect">
            <a:avLst/>
          </a:prstGeom>
        </p:spPr>
      </p:pic>
      <p:pic>
        <p:nvPicPr>
          <p:cNvPr id="11" name="Imagen 10"/>
          <p:cNvPicPr>
            <a:picLocks noChangeAspect="1"/>
          </p:cNvPicPr>
          <p:nvPr/>
        </p:nvPicPr>
        <p:blipFill rotWithShape="1">
          <a:blip r:embed="rId4"/>
          <a:srcRect l="17320" t="10001" r="25739" b="22023"/>
          <a:stretch/>
        </p:blipFill>
        <p:spPr>
          <a:xfrm>
            <a:off x="5090431" y="1424103"/>
            <a:ext cx="6370050" cy="4752860"/>
          </a:xfrm>
          <a:prstGeom prst="rect">
            <a:avLst/>
          </a:prstGeom>
        </p:spPr>
      </p:pic>
    </p:spTree>
    <p:extLst>
      <p:ext uri="{BB962C8B-B14F-4D97-AF65-F5344CB8AC3E}">
        <p14:creationId xmlns:p14="http://schemas.microsoft.com/office/powerpoint/2010/main" val="4140150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a:p>
        </p:txBody>
      </p:sp>
      <p:sp>
        <p:nvSpPr>
          <p:cNvPr id="3" name="Marcador de contenido 2"/>
          <p:cNvSpPr>
            <a:spLocks noGrp="1"/>
          </p:cNvSpPr>
          <p:nvPr>
            <p:ph idx="1"/>
          </p:nvPr>
        </p:nvSpPr>
        <p:spPr/>
        <p:txBody>
          <a:bodyPr/>
          <a:lstStyle/>
          <a:p>
            <a:endParaRPr lang="es-EC"/>
          </a:p>
        </p:txBody>
      </p:sp>
      <p:sp>
        <p:nvSpPr>
          <p:cNvPr id="4" name="Rectángulo 3"/>
          <p:cNvSpPr/>
          <p:nvPr/>
        </p:nvSpPr>
        <p:spPr>
          <a:xfrm>
            <a:off x="0" y="0"/>
            <a:ext cx="12192000" cy="68580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5" name="Imagen 4"/>
          <p:cNvPicPr>
            <a:picLocks noChangeAspect="1"/>
          </p:cNvPicPr>
          <p:nvPr/>
        </p:nvPicPr>
        <p:blipFill rotWithShape="1">
          <a:blip r:embed="rId2"/>
          <a:srcRect l="22575" t="33717" r="27000" b="18723"/>
          <a:stretch/>
        </p:blipFill>
        <p:spPr>
          <a:xfrm>
            <a:off x="484991" y="1608099"/>
            <a:ext cx="6916270" cy="4077092"/>
          </a:xfrm>
          <a:prstGeom prst="rect">
            <a:avLst/>
          </a:prstGeom>
        </p:spPr>
      </p:pic>
      <p:sp>
        <p:nvSpPr>
          <p:cNvPr id="6" name="CuadroTexto 5"/>
          <p:cNvSpPr txBox="1"/>
          <p:nvPr/>
        </p:nvSpPr>
        <p:spPr>
          <a:xfrm>
            <a:off x="1534758" y="365125"/>
            <a:ext cx="4561242" cy="954107"/>
          </a:xfrm>
          <a:prstGeom prst="rect">
            <a:avLst/>
          </a:prstGeom>
          <a:noFill/>
        </p:spPr>
        <p:txBody>
          <a:bodyPr wrap="square" rtlCol="0">
            <a:spAutoFit/>
          </a:bodyPr>
          <a:lstStyle/>
          <a:p>
            <a:pPr algn="ctr"/>
            <a:r>
              <a:rPr lang="es-ES_tradnl" sz="2800" dirty="0" smtClean="0">
                <a:solidFill>
                  <a:srgbClr val="FFC000"/>
                </a:solidFill>
              </a:rPr>
              <a:t>SUB UTILIZACION DE LAS ZONAS DE ALMACENAJE</a:t>
            </a:r>
            <a:endParaRPr lang="es-EC" sz="2800" dirty="0">
              <a:solidFill>
                <a:srgbClr val="FFC000"/>
              </a:solidFill>
            </a:endParaRPr>
          </a:p>
        </p:txBody>
      </p:sp>
    </p:spTree>
    <p:extLst>
      <p:ext uri="{BB962C8B-B14F-4D97-AF65-F5344CB8AC3E}">
        <p14:creationId xmlns:p14="http://schemas.microsoft.com/office/powerpoint/2010/main" val="30627215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a:p>
        </p:txBody>
      </p:sp>
      <p:sp>
        <p:nvSpPr>
          <p:cNvPr id="3" name="Marcador de contenido 2"/>
          <p:cNvSpPr>
            <a:spLocks noGrp="1"/>
          </p:cNvSpPr>
          <p:nvPr>
            <p:ph idx="1"/>
          </p:nvPr>
        </p:nvSpPr>
        <p:spPr/>
        <p:txBody>
          <a:bodyPr/>
          <a:lstStyle/>
          <a:p>
            <a:endParaRPr lang="es-EC"/>
          </a:p>
        </p:txBody>
      </p:sp>
      <p:sp>
        <p:nvSpPr>
          <p:cNvPr id="4" name="Rectángulo 3"/>
          <p:cNvSpPr/>
          <p:nvPr/>
        </p:nvSpPr>
        <p:spPr>
          <a:xfrm>
            <a:off x="0" y="0"/>
            <a:ext cx="12192000" cy="68580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5" name="Imagen 4"/>
          <p:cNvPicPr>
            <a:picLocks noChangeAspect="1"/>
          </p:cNvPicPr>
          <p:nvPr/>
        </p:nvPicPr>
        <p:blipFill rotWithShape="1">
          <a:blip r:embed="rId2"/>
          <a:srcRect l="14771" t="22345" r="25615" b="57828"/>
          <a:stretch/>
        </p:blipFill>
        <p:spPr>
          <a:xfrm>
            <a:off x="1357257" y="365125"/>
            <a:ext cx="8502490" cy="1767429"/>
          </a:xfrm>
          <a:prstGeom prst="rect">
            <a:avLst/>
          </a:prstGeom>
        </p:spPr>
      </p:pic>
      <p:pic>
        <p:nvPicPr>
          <p:cNvPr id="6" name="Imagen 5"/>
          <p:cNvPicPr>
            <a:picLocks noChangeAspect="1"/>
          </p:cNvPicPr>
          <p:nvPr/>
        </p:nvPicPr>
        <p:blipFill rotWithShape="1">
          <a:blip r:embed="rId3"/>
          <a:srcRect l="16005" t="41749" r="31854" b="22353"/>
          <a:stretch/>
        </p:blipFill>
        <p:spPr>
          <a:xfrm>
            <a:off x="2518410" y="2140064"/>
            <a:ext cx="5990889" cy="2577872"/>
          </a:xfrm>
          <a:prstGeom prst="rect">
            <a:avLst/>
          </a:prstGeom>
        </p:spPr>
      </p:pic>
      <p:sp>
        <p:nvSpPr>
          <p:cNvPr id="7" name="CuadroTexto 6"/>
          <p:cNvSpPr txBox="1"/>
          <p:nvPr/>
        </p:nvSpPr>
        <p:spPr>
          <a:xfrm>
            <a:off x="1000461" y="5099125"/>
            <a:ext cx="10353339" cy="1200329"/>
          </a:xfrm>
          <a:prstGeom prst="rect">
            <a:avLst/>
          </a:prstGeom>
          <a:noFill/>
        </p:spPr>
        <p:txBody>
          <a:bodyPr wrap="square" rtlCol="0">
            <a:spAutoFit/>
          </a:bodyPr>
          <a:lstStyle/>
          <a:p>
            <a:r>
              <a:rPr lang="es-EC" b="1" dirty="0" smtClean="0">
                <a:solidFill>
                  <a:schemeClr val="bg1"/>
                </a:solidFill>
              </a:rPr>
              <a:t>Se evaluó la productividad con la propuesta en función de los operarios asignados y el tiempo de operación, obteniéndose para el caso actual una productividad de 53 pares / operario, mientras que en el caso actual se tiene 22 pares / operario. Así también la productividad en función del tiempo es en el caso actual 30 pares/hora y en el propuesto 32 pares/hora. </a:t>
            </a:r>
            <a:endParaRPr lang="es-EC" b="1" dirty="0">
              <a:solidFill>
                <a:schemeClr val="bg1"/>
              </a:solidFill>
            </a:endParaRPr>
          </a:p>
        </p:txBody>
      </p:sp>
    </p:spTree>
    <p:extLst>
      <p:ext uri="{BB962C8B-B14F-4D97-AF65-F5344CB8AC3E}">
        <p14:creationId xmlns:p14="http://schemas.microsoft.com/office/powerpoint/2010/main" val="166676242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TotalTime>
  <Words>365</Words>
  <Application>Microsoft Office PowerPoint</Application>
  <PresentationFormat>Panorámica</PresentationFormat>
  <Paragraphs>14</Paragraphs>
  <Slides>7</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7</vt:i4>
      </vt:variant>
    </vt:vector>
  </HeadingPairs>
  <TitlesOfParts>
    <vt:vector size="11" baseType="lpstr">
      <vt:lpstr>Arial</vt:lpstr>
      <vt:lpstr>Calibri</vt:lpstr>
      <vt:lpstr>Calibri Light</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Usuario</cp:lastModifiedBy>
  <cp:revision>5</cp:revision>
  <dcterms:created xsi:type="dcterms:W3CDTF">2019-04-17T16:23:01Z</dcterms:created>
  <dcterms:modified xsi:type="dcterms:W3CDTF">2019-04-17T16:44:52Z</dcterms:modified>
</cp:coreProperties>
</file>